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5.xml" ContentType="application/inkml+xml"/>
  <Override PartName="/ppt/notesSlides/notesSlide19.xml" ContentType="application/vnd.openxmlformats-officedocument.presentationml.notesSlide+xml"/>
  <Override PartName="/ppt/ink/ink6.xml" ContentType="application/inkml+xml"/>
  <Override PartName="/ppt/notesSlides/notesSlide20.xml" ContentType="application/vnd.openxmlformats-officedocument.presentationml.notesSlide+xml"/>
  <Override PartName="/ppt/ink/ink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97" r:id="rId3"/>
    <p:sldId id="29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4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0"/>
    <a:srgbClr val="FF8E00"/>
    <a:srgbClr val="FF1D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2"/>
    <p:restoredTop sz="78493"/>
  </p:normalViewPr>
  <p:slideViewPr>
    <p:cSldViewPr snapToGrid="0" snapToObjects="1" showGuides="1">
      <p:cViewPr varScale="1">
        <p:scale>
          <a:sx n="98" d="100"/>
          <a:sy n="98" d="100"/>
        </p:scale>
        <p:origin x="2200" y="19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6:41:00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6:41:00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7T16:41:00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09.03.25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854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556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44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83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448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83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2374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123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9753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1935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87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926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998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 weniger Roughness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0085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Anders als vorher: Textur statt Parameter (Hinsichtlich Farbe)</a:t>
            </a:r>
          </a:p>
          <a:p>
            <a:endParaRPr lang="de-DE" dirty="0"/>
          </a:p>
          <a:p>
            <a:r>
              <a:rPr lang="de-DE" dirty="0"/>
              <a:t>Links weniger Roughness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956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 BSDF, rechts diffus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057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503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Beides Gläser – aber mittels unterschiedlichen </a:t>
            </a:r>
            <a:r>
              <a:rPr lang="de-DE" dirty="0" err="1"/>
              <a:t>Shadern</a:t>
            </a:r>
            <a:r>
              <a:rPr lang="de-DE" dirty="0"/>
              <a:t> erstellt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54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61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660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18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04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8705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9922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6169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752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5086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300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703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865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1853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55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417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7686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72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8091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937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42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17.06.21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8ADEA59-9C22-E14A-B0DB-5C1224466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Materialien</a:t>
            </a:r>
          </a:p>
        </p:txBody>
      </p:sp>
    </p:spTree>
    <p:extLst>
      <p:ext uri="{BB962C8B-B14F-4D97-AF65-F5344CB8AC3E}">
        <p14:creationId xmlns:p14="http://schemas.microsoft.com/office/powerpoint/2010/main" val="315567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Pappbecher?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2596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Skulptur aus Knete?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662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Blumentopf aus Zement?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6270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Blumentopf aus Granit?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246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Blumentopf aus Marmor?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661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Stoff-Figur?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74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Etwas mit Gras überzogenes?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463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Etwas aus Eingeweiden?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FBDBCF-9840-4E4F-923E-B06EBF54FC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2586" y="1253766"/>
            <a:ext cx="5626827" cy="56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7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24EE75-4671-A145-BA70-B63C8205C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Materialien als wichtiger Teil der Wahrnehmung von Objekten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Woraus besteht das Objekt?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Teils unterschiedliche Benennung von Objekten aufgrund der Materialien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8AF91F-B49A-9E42-A6AA-987C0413C2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956E46-F23D-C447-8CD5-7682C2EFA4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29A4D8-6324-8540-9512-C6C30FBC5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594C2CC-1A31-DE46-8EA0-8E3DD837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Materialien machen den Unterschied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A88F71-6652-B04C-B587-86A33CC31C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FD5D3416-E009-5B45-89B6-9FCA42EB8B8E}"/>
                  </a:ext>
                </a:extLst>
              </p14:cNvPr>
              <p14:cNvContentPartPr/>
              <p14:nvPr/>
            </p14:nvContentPartPr>
            <p14:xfrm>
              <a:off x="-1205350" y="5117980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FD5D3416-E009-5B45-89B6-9FCA42EB8B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3990" y="51089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329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24EE75-4671-A145-BA70-B63C8205C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de-DE" b="1" dirty="0">
                <a:latin typeface="Aileron Bold" pitchFamily="2" charset="77"/>
              </a:rPr>
              <a:t>Materialien</a:t>
            </a:r>
            <a:r>
              <a:rPr lang="de-DE" dirty="0"/>
              <a:t>: </a:t>
            </a:r>
          </a:p>
          <a:p>
            <a:pPr>
              <a:lnSpc>
                <a:spcPct val="170000"/>
              </a:lnSpc>
            </a:pPr>
            <a:r>
              <a:rPr lang="de-DE" dirty="0"/>
              <a:t>Werden auf Objekte aufgetragen und stellen das dar, was wir wahrnehmen</a:t>
            </a:r>
          </a:p>
          <a:p>
            <a:pPr marL="0" indent="0">
              <a:lnSpc>
                <a:spcPct val="170000"/>
              </a:lnSpc>
              <a:buNone/>
            </a:pPr>
            <a:endParaRPr lang="de-DE" dirty="0"/>
          </a:p>
          <a:p>
            <a:pPr marL="0" indent="0">
              <a:lnSpc>
                <a:spcPct val="170000"/>
              </a:lnSpc>
              <a:buNone/>
            </a:pPr>
            <a:r>
              <a:rPr lang="de-DE" b="1" dirty="0">
                <a:latin typeface="Aileron Bold" pitchFamily="2" charset="77"/>
              </a:rPr>
              <a:t>Texturen</a:t>
            </a:r>
            <a:r>
              <a:rPr lang="de-DE" dirty="0"/>
              <a:t>:</a:t>
            </a:r>
          </a:p>
          <a:p>
            <a:pPr>
              <a:lnSpc>
                <a:spcPct val="170000"/>
              </a:lnSpc>
            </a:pPr>
            <a:r>
              <a:rPr lang="de-DE" dirty="0"/>
              <a:t>Eine Bilddatei mit Informationen (z.B. Farbe), welche als Bestandteil eines Materials einem Objekt aufgetragen wird</a:t>
            </a:r>
          </a:p>
          <a:p>
            <a:pPr marL="0" indent="0">
              <a:lnSpc>
                <a:spcPct val="170000"/>
              </a:lnSpc>
              <a:buNone/>
            </a:pPr>
            <a:endParaRPr lang="de-DE" dirty="0"/>
          </a:p>
          <a:p>
            <a:pPr marL="0" indent="0">
              <a:lnSpc>
                <a:spcPct val="170000"/>
              </a:lnSpc>
              <a:buNone/>
            </a:pPr>
            <a:r>
              <a:rPr lang="de-DE" b="1" dirty="0">
                <a:latin typeface="Aileron Bold" pitchFamily="2" charset="77"/>
              </a:rPr>
              <a:t>Shader</a:t>
            </a:r>
            <a:r>
              <a:rPr lang="de-DE" dirty="0"/>
              <a:t>: </a:t>
            </a:r>
          </a:p>
          <a:p>
            <a:pPr>
              <a:lnSpc>
                <a:spcPct val="170000"/>
              </a:lnSpc>
            </a:pPr>
            <a:r>
              <a:rPr lang="de-DE" dirty="0"/>
              <a:t>Wie die Materialien die Inhalte (z.B. Farbe, Texturen) wiedergeben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8AF91F-B49A-9E42-A6AA-987C0413C2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956E46-F23D-C447-8CD5-7682C2EFA4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29A4D8-6324-8540-9512-C6C30FBC5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594C2CC-1A31-DE46-8EA0-8E3DD837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Begrifflichkeiten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A88F71-6652-B04C-B587-86A33CC31C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Materialien, Texturen und Shader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FD5D3416-E009-5B45-89B6-9FCA42EB8B8E}"/>
                  </a:ext>
                </a:extLst>
              </p14:cNvPr>
              <p14:cNvContentPartPr/>
              <p14:nvPr/>
            </p14:nvContentPartPr>
            <p14:xfrm>
              <a:off x="-1205350" y="5117980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FD5D3416-E009-5B45-89B6-9FCA42EB8B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3990" y="51089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16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Grafik 5" descr="Ein Bild, das drinnen, zugemüllt enthält.&#10;&#10;Automatisch generierte Beschreibung">
            <a:extLst>
              <a:ext uri="{FF2B5EF4-FFF2-40B4-BE49-F238E27FC236}">
                <a16:creationId xmlns:a16="http://schemas.microsoft.com/office/drawing/2014/main" id="{F4D1F8BF-80E6-D248-AFF6-D1383CA4BA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3767"/>
            <a:ext cx="12192000" cy="5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9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8AF91F-B49A-9E42-A6AA-987C0413C2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956E46-F23D-C447-8CD5-7682C2EFA4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29A4D8-6324-8540-9512-C6C30FBC5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594C2CC-1A31-DE46-8EA0-8E3DD837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Begrifflichkeiten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7A88F71-6652-B04C-B587-86A33CC31C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Materialien, Texturen und Shader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FD5D3416-E009-5B45-89B6-9FCA42EB8B8E}"/>
                  </a:ext>
                </a:extLst>
              </p14:cNvPr>
              <p14:cNvContentPartPr/>
              <p14:nvPr/>
            </p14:nvContentPartPr>
            <p14:xfrm>
              <a:off x="-1205350" y="5117980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FD5D3416-E009-5B45-89B6-9FCA42EB8B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3990" y="51089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C7D7C257-9D89-F54A-B4C4-94FBFDDAE037}"/>
              </a:ext>
            </a:extLst>
          </p:cNvPr>
          <p:cNvSpPr/>
          <p:nvPr/>
        </p:nvSpPr>
        <p:spPr>
          <a:xfrm>
            <a:off x="1896290" y="1436963"/>
            <a:ext cx="7900851" cy="473618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  <a:latin typeface="Aileron Bold" pitchFamily="2" charset="77"/>
              </a:rPr>
              <a:t>Material</a:t>
            </a:r>
          </a:p>
          <a:p>
            <a:pPr algn="ctr"/>
            <a:endParaRPr lang="de-DE" b="1" dirty="0">
              <a:solidFill>
                <a:sysClr val="windowText" lastClr="000000"/>
              </a:solidFill>
              <a:latin typeface="Aileron Bold" pitchFamily="2" charset="77"/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  <a:latin typeface="Aileron" pitchFamily="2" charset="77"/>
              </a:rPr>
              <a:t>Wird auf Objekt angewendet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9FFFB6C-098E-5A43-AE0D-BC1B5755CB09}"/>
              </a:ext>
            </a:extLst>
          </p:cNvPr>
          <p:cNvSpPr/>
          <p:nvPr/>
        </p:nvSpPr>
        <p:spPr>
          <a:xfrm>
            <a:off x="2521129" y="4127856"/>
            <a:ext cx="3579223" cy="13865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  <a:latin typeface="Aileron Bold" pitchFamily="2" charset="77"/>
              </a:rPr>
              <a:t>Textur</a:t>
            </a:r>
          </a:p>
          <a:p>
            <a:pPr algn="ctr"/>
            <a:endParaRPr lang="de-DE" dirty="0">
              <a:solidFill>
                <a:sysClr val="windowText" lastClr="000000"/>
              </a:solidFill>
              <a:latin typeface="Aileron" pitchFamily="2" charset="77"/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  <a:latin typeface="Aileron" pitchFamily="2" charset="77"/>
              </a:rPr>
              <a:t>Informationen (z.B. Farbe)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5CA0D998-A1CE-0547-9795-22AFFA10D0FB}"/>
              </a:ext>
            </a:extLst>
          </p:cNvPr>
          <p:cNvSpPr/>
          <p:nvPr/>
        </p:nvSpPr>
        <p:spPr>
          <a:xfrm>
            <a:off x="2521130" y="2765649"/>
            <a:ext cx="3579222" cy="12092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  <a:latin typeface="Aileron Bold" pitchFamily="2" charset="77"/>
              </a:rPr>
              <a:t>Parameter</a:t>
            </a:r>
          </a:p>
          <a:p>
            <a:pPr algn="ctr"/>
            <a:endParaRPr lang="de-DE" dirty="0">
              <a:solidFill>
                <a:sysClr val="windowText" lastClr="000000"/>
              </a:solidFill>
              <a:latin typeface="Aileron" pitchFamily="2" charset="77"/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  <a:latin typeface="Aileron" pitchFamily="2" charset="77"/>
              </a:rPr>
              <a:t>Werte für Einstellungen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D6C87A0A-97B6-5449-B851-BFACCBAB8057}"/>
              </a:ext>
            </a:extLst>
          </p:cNvPr>
          <p:cNvSpPr/>
          <p:nvPr/>
        </p:nvSpPr>
        <p:spPr>
          <a:xfrm>
            <a:off x="6871063" y="2536146"/>
            <a:ext cx="2355674" cy="33272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  <a:latin typeface="Aileron Bold" pitchFamily="2" charset="77"/>
              </a:rPr>
              <a:t>Shader</a:t>
            </a:r>
          </a:p>
          <a:p>
            <a:pPr algn="ctr"/>
            <a:endParaRPr lang="de-DE" b="1" dirty="0">
              <a:solidFill>
                <a:sysClr val="windowText" lastClr="000000"/>
              </a:solidFill>
              <a:latin typeface="Aileron Bold" pitchFamily="2" charset="77"/>
            </a:endParaRPr>
          </a:p>
          <a:p>
            <a:pPr algn="ctr"/>
            <a:endParaRPr lang="de-DE" b="1" dirty="0">
              <a:solidFill>
                <a:sysClr val="windowText" lastClr="000000"/>
              </a:solidFill>
              <a:latin typeface="Aileron Bold" pitchFamily="2" charset="77"/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  <a:latin typeface="Aileron" pitchFamily="2" charset="77"/>
              </a:rPr>
              <a:t>Verarbeitet Informationen</a:t>
            </a:r>
          </a:p>
          <a:p>
            <a:pPr algn="ctr"/>
            <a:endParaRPr lang="de-DE" dirty="0">
              <a:solidFill>
                <a:sysClr val="windowText" lastClr="000000"/>
              </a:solidFill>
              <a:latin typeface="Aileron" pitchFamily="2" charset="77"/>
            </a:endParaRPr>
          </a:p>
          <a:p>
            <a:pPr algn="ctr"/>
            <a:r>
              <a:rPr lang="de-DE" dirty="0">
                <a:solidFill>
                  <a:sysClr val="windowText" lastClr="000000"/>
                </a:solidFill>
                <a:latin typeface="Aileron" pitchFamily="2" charset="77"/>
              </a:rPr>
              <a:t>Evtl. Verbindung von Shadern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17808B7-58B5-9B48-8ADA-794DC038EF0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100352" y="4821119"/>
            <a:ext cx="770711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E9D172F-0421-3A43-B019-020C85E30EC3}"/>
              </a:ext>
            </a:extLst>
          </p:cNvPr>
          <p:cNvCxnSpPr>
            <a:cxnSpLocks/>
          </p:cNvCxnSpPr>
          <p:nvPr/>
        </p:nvCxnSpPr>
        <p:spPr>
          <a:xfrm>
            <a:off x="6100351" y="3385471"/>
            <a:ext cx="770711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37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Ballon, Damestein enthält.&#10;&#10;Automatisch generierte Beschreibung">
            <a:extLst>
              <a:ext uri="{FF2B5EF4-FFF2-40B4-BE49-F238E27FC236}">
                <a16:creationId xmlns:a16="http://schemas.microsoft.com/office/drawing/2014/main" id="{A4D68789-9FE6-6646-B3AA-5518A8FFB0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910" y="1248297"/>
            <a:ext cx="5108053" cy="5108053"/>
          </a:xfrm>
        </p:spPr>
      </p:pic>
      <p:pic>
        <p:nvPicPr>
          <p:cNvPr id="12" name="Inhaltsplatzhalter 11" descr="Ein Bild, das Tasse, Damestein enthält.&#10;&#10;Automatisch generierte Beschreibung">
            <a:extLst>
              <a:ext uri="{FF2B5EF4-FFF2-40B4-BE49-F238E27FC236}">
                <a16:creationId xmlns:a16="http://schemas.microsoft.com/office/drawing/2014/main" id="{567143DD-2302-6443-8DEE-B5C2210A4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873" y="1248297"/>
            <a:ext cx="5108053" cy="510805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4871D89-2E40-E940-B310-0DD828FA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Derselbe Shader - unterschiedliche Parameter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9DAC46-5E9A-6C4B-A64F-1810E259DA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Materialien, Texturen und Shader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7260326-3F06-624A-9A0D-3F573D84BC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5257C83-34B0-B447-B1A4-76A8598964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DFEC7C8-F76E-2240-8F1A-7A809975E8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413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4D68789-9FE6-6646-B3AA-5518A8FFB0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910" y="1248297"/>
            <a:ext cx="5108053" cy="5108053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67143DD-2302-6443-8DEE-B5C2210A4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1873" y="1248297"/>
            <a:ext cx="5108053" cy="510805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4871D89-2E40-E940-B310-0DD828FA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Dieselbe Textur - unterschiedliche Parameter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9DAC46-5E9A-6C4B-A64F-1810E259DA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Materialien, Texturen und Shader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7260326-3F06-624A-9A0D-3F573D84BC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5257C83-34B0-B447-B1A4-76A8598964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DFEC7C8-F76E-2240-8F1A-7A809975E8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270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4D68789-9FE6-6646-B3AA-5518A8FFB0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910" y="1248297"/>
            <a:ext cx="5108053" cy="5108053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67143DD-2302-6443-8DEE-B5C2210A4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1873" y="1248297"/>
            <a:ext cx="5108053" cy="510805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4871D89-2E40-E940-B310-0DD828FA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Dieselbe Textur - unterschiedliche Shader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9DAC46-5E9A-6C4B-A64F-1810E259DA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Materialien, Texturen und Shader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7260326-3F06-624A-9A0D-3F573D84BC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5257C83-34B0-B447-B1A4-76A8598964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DFEC7C8-F76E-2240-8F1A-7A809975E8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12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5AEF4E6-9EF8-A84D-9807-9B833D210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910" y="1253766"/>
            <a:ext cx="5102584" cy="5102584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67143DD-2302-6443-8DEE-B5C2210A4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1873" y="1248297"/>
            <a:ext cx="5108053" cy="510805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4871D89-2E40-E940-B310-0DD828FA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Unterschiedliche Texturen – derselbe Shader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9DAC46-5E9A-6C4B-A64F-1810E259DA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Materialien, Texturen und Shader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7260326-3F06-624A-9A0D-3F573D84BC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5257C83-34B0-B447-B1A4-76A8598964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DFEC7C8-F76E-2240-8F1A-7A809975E8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1747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5AEF4E6-9EF8-A84D-9807-9B833D210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910" y="1253766"/>
            <a:ext cx="5102584" cy="5102584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67143DD-2302-6443-8DEE-B5C2210A4C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1873" y="1248297"/>
            <a:ext cx="5108053" cy="510805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4871D89-2E40-E940-B310-0DD828FA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Ähnliche Materialien, unterschiedliche Shader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9DAC46-5E9A-6C4B-A64F-1810E259DA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Materialien, Texturen und Shader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7260326-3F06-624A-9A0D-3F573D84BC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5257C83-34B0-B447-B1A4-76A8598964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DFEC7C8-F76E-2240-8F1A-7A809975E8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8049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383291-FE8C-9B4C-A941-7575F74C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Base Color</a:t>
            </a:r>
            <a:r>
              <a:rPr lang="de-DE" dirty="0"/>
              <a:t>: Welche Farbe hat das Material?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Wichtigste Parameter von Shadern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</p:spTree>
    <p:extLst>
      <p:ext uri="{BB962C8B-B14F-4D97-AF65-F5344CB8AC3E}">
        <p14:creationId xmlns:p14="http://schemas.microsoft.com/office/powerpoint/2010/main" val="18953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Worin unterscheiden sich diese Objekte?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DB10174-D9BD-5743-8006-F139F254E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29" y="1698086"/>
            <a:ext cx="3776884" cy="37768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C74621-B1DD-6340-9F92-CE8FE25300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686" y="1698086"/>
            <a:ext cx="3776884" cy="37768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E3D6EA-B99F-5944-BD2C-05C0EFB9AC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9257" y="1698086"/>
            <a:ext cx="3776884" cy="37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72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383291-FE8C-9B4C-A941-7575F74C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Base Color</a:t>
            </a:r>
            <a:r>
              <a:rPr lang="de-DE" dirty="0"/>
              <a:t>: Welche Farbe hat das Material?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Roughness</a:t>
            </a:r>
            <a:r>
              <a:rPr lang="de-DE" dirty="0"/>
              <a:t>: Wie glatt ist das Material?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Wichtigste Parameter von Shadern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</p:spTree>
    <p:extLst>
      <p:ext uri="{BB962C8B-B14F-4D97-AF65-F5344CB8AC3E}">
        <p14:creationId xmlns:p14="http://schemas.microsoft.com/office/powerpoint/2010/main" val="82760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Worin unterscheiden sich diese Objekte?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DB10174-D9BD-5743-8006-F139F254E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29" y="1698086"/>
            <a:ext cx="3776884" cy="37768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C74621-B1DD-6340-9F92-CE8FE25300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686" y="1698086"/>
            <a:ext cx="3776884" cy="37768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E3D6EA-B99F-5944-BD2C-05C0EFB9AC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9257" y="1698086"/>
            <a:ext cx="3776884" cy="3776884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8B141F9-AB87-B847-990F-4274518BCCCB}"/>
              </a:ext>
            </a:extLst>
          </p:cNvPr>
          <p:cNvSpPr txBox="1">
            <a:spLocks/>
          </p:cNvSpPr>
          <p:nvPr/>
        </p:nvSpPr>
        <p:spPr>
          <a:xfrm>
            <a:off x="4107138" y="5694490"/>
            <a:ext cx="3776884" cy="449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Roughness = 0.5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598FE3D-3B9D-1E4E-8495-D6C462592D8B}"/>
              </a:ext>
            </a:extLst>
          </p:cNvPr>
          <p:cNvSpPr txBox="1">
            <a:spLocks/>
          </p:cNvSpPr>
          <p:nvPr/>
        </p:nvSpPr>
        <p:spPr>
          <a:xfrm>
            <a:off x="8275686" y="5690860"/>
            <a:ext cx="3776884" cy="449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Roughness = 1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89D8BC93-7E62-BF40-B1D5-F446AA42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28" y="5727364"/>
            <a:ext cx="3776884" cy="44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Roughness = 0</a:t>
            </a:r>
          </a:p>
        </p:txBody>
      </p:sp>
    </p:spTree>
    <p:extLst>
      <p:ext uri="{BB962C8B-B14F-4D97-AF65-F5344CB8AC3E}">
        <p14:creationId xmlns:p14="http://schemas.microsoft.com/office/powerpoint/2010/main" val="47987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von Heute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3068BD-20A8-A449-81F4-D34D51FE1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363" y="720236"/>
            <a:ext cx="6432140" cy="643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76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383291-FE8C-9B4C-A941-7575F74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888641"/>
          </a:xfrm>
        </p:spPr>
        <p:txBody>
          <a:bodyPr/>
          <a:lstStyle/>
          <a:p>
            <a:r>
              <a:rPr lang="de-DE" dirty="0"/>
              <a:t>Unterschiedliche Brechung des Lichtes durch Roughness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Lichtbrechung bei Roughness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7DE8272-323D-F94B-84E0-E7611FF920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671" y="2262889"/>
            <a:ext cx="5942329" cy="33425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110C8C-4FEA-9C47-B9A8-2324EBE766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94390"/>
            <a:ext cx="5942329" cy="33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67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 Gold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D30B98EF-312C-494E-B2A1-AC819E7374D6}"/>
              </a:ext>
            </a:extLst>
          </p:cNvPr>
          <p:cNvSpPr txBox="1">
            <a:spLocks/>
          </p:cNvSpPr>
          <p:nvPr/>
        </p:nvSpPr>
        <p:spPr>
          <a:xfrm>
            <a:off x="8312288" y="4935453"/>
            <a:ext cx="3776884" cy="449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de-DE" dirty="0"/>
              <a:t>Roughness = 0.4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3EEA9CC-9DC9-0A46-8BB6-33F5A8139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28" y="1672772"/>
            <a:ext cx="2313844" cy="231384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4E2066C-FC8E-2549-B70F-E9C885186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5430" y="1673956"/>
            <a:ext cx="2313844" cy="231384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E648C99-2D6F-7249-93E3-1EF6AF311F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6474" y="1669142"/>
            <a:ext cx="2313844" cy="231384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2824F7E-A854-E742-8BDB-8FE4F70F3A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1996" y="1669142"/>
            <a:ext cx="2313844" cy="23138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11342DB-A730-BB4B-ADB9-A68C04DFAA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952" y="1669142"/>
            <a:ext cx="2313844" cy="2313844"/>
          </a:xfrm>
          <a:prstGeom prst="rect">
            <a:avLst/>
          </a:prstGeom>
        </p:spPr>
      </p:pic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6D6EB9B6-2D7D-EE4E-8CB9-277F4F806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28" y="4935454"/>
            <a:ext cx="3776884" cy="44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Roughness = 0</a:t>
            </a:r>
          </a:p>
        </p:txBody>
      </p:sp>
    </p:spTree>
    <p:extLst>
      <p:ext uri="{BB962C8B-B14F-4D97-AF65-F5344CB8AC3E}">
        <p14:creationId xmlns:p14="http://schemas.microsoft.com/office/powerpoint/2010/main" val="4101070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Worin unterscheiden sich diese Objekte?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1C41EC5-79EB-0A4F-8498-3CC32E644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686" y="1698086"/>
            <a:ext cx="3776884" cy="377688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ED81E3-7EBF-1642-96BA-DCC6A74B90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29" y="1698086"/>
            <a:ext cx="3776884" cy="37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383291-FE8C-9B4C-A941-7575F74C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Base Color</a:t>
            </a:r>
            <a:r>
              <a:rPr lang="de-DE" dirty="0"/>
              <a:t>: Welche Farbe hat das Material?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Roughness</a:t>
            </a:r>
            <a:r>
              <a:rPr lang="de-DE" dirty="0"/>
              <a:t>: Wie glatt ist das Material?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Metallness</a:t>
            </a:r>
            <a:r>
              <a:rPr lang="de-DE" dirty="0"/>
              <a:t>: Besteht das Objekt aus Metall oder nicht?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Dielektrisch oder metallisch?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Wichtigste Parameter von Shadern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</p:spTree>
    <p:extLst>
      <p:ext uri="{BB962C8B-B14F-4D97-AF65-F5344CB8AC3E}">
        <p14:creationId xmlns:p14="http://schemas.microsoft.com/office/powerpoint/2010/main" val="14882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Worin unterscheiden sich diese Objekte?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1C41EC5-79EB-0A4F-8498-3CC32E644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686" y="1698086"/>
            <a:ext cx="3776884" cy="377688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ED81E3-7EBF-1642-96BA-DCC6A74B90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29" y="1698086"/>
            <a:ext cx="3776884" cy="3776884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4B21848-8807-4747-B0B5-6D2DA9C867E9}"/>
              </a:ext>
            </a:extLst>
          </p:cNvPr>
          <p:cNvSpPr txBox="1">
            <a:spLocks/>
          </p:cNvSpPr>
          <p:nvPr/>
        </p:nvSpPr>
        <p:spPr>
          <a:xfrm>
            <a:off x="8275686" y="5690860"/>
            <a:ext cx="3776884" cy="449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Metallisch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E975D65-C64E-DA4B-A730-167A33A80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28" y="5727364"/>
            <a:ext cx="3776884" cy="44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Dielektrisch</a:t>
            </a:r>
          </a:p>
        </p:txBody>
      </p:sp>
    </p:spTree>
    <p:extLst>
      <p:ext uri="{BB962C8B-B14F-4D97-AF65-F5344CB8AC3E}">
        <p14:creationId xmlns:p14="http://schemas.microsoft.com/office/powerpoint/2010/main" val="2833370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383291-FE8C-9B4C-A941-7575F74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888641"/>
          </a:xfrm>
        </p:spPr>
        <p:txBody>
          <a:bodyPr/>
          <a:lstStyle/>
          <a:p>
            <a:r>
              <a:rPr lang="de-DE" dirty="0"/>
              <a:t>Licht geht vom Material zurück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 – spekulare Reflexion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D23C3B-CED1-594C-9481-39EC76406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5005" y="2340369"/>
            <a:ext cx="5666995" cy="40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83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383291-FE8C-9B4C-A941-7575F74C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1977272"/>
          </a:xfrm>
        </p:spPr>
        <p:txBody>
          <a:bodyPr>
            <a:normAutofit/>
          </a:bodyPr>
          <a:lstStyle/>
          <a:p>
            <a:r>
              <a:rPr lang="de-DE" dirty="0"/>
              <a:t>Das Licht dringt ins Material ein, streut sich und wird anschliessend zurückgesendet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Refraktion – Diffuse Reflexion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D23C3B-CED1-594C-9481-39EC76406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8389" y="2342767"/>
            <a:ext cx="5663611" cy="40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2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Metall und Roughness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A5BA14-7213-1046-88CB-E78B25A07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453" y="1253766"/>
            <a:ext cx="2238914" cy="22389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928444C-57B2-4043-B276-072FAC24C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9171" y="1253766"/>
            <a:ext cx="2238914" cy="223891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9B742E-8090-6343-ABAF-AC690440CF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9812" y="1262904"/>
            <a:ext cx="2238914" cy="2238914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2555DED-834E-6842-BCCF-5AA59DE6D7DB}"/>
              </a:ext>
            </a:extLst>
          </p:cNvPr>
          <p:cNvSpPr txBox="1">
            <a:spLocks/>
          </p:cNvSpPr>
          <p:nvPr/>
        </p:nvSpPr>
        <p:spPr>
          <a:xfrm>
            <a:off x="6249812" y="3628277"/>
            <a:ext cx="3776884" cy="44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i="1" dirty="0"/>
              <a:t>Roughness</a:t>
            </a:r>
            <a:r>
              <a:rPr lang="de-DE" sz="2400" dirty="0"/>
              <a:t> = 0.5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FAB9F8-08D5-2E43-8FD8-40C4BBB40F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9812" y="4126574"/>
            <a:ext cx="2238914" cy="223891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30F8D0A-C39A-6D44-95CA-7744C80094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9171" y="4126574"/>
            <a:ext cx="2238914" cy="223891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451E88A-7A4B-894A-9915-C0947EC336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453" y="4126574"/>
            <a:ext cx="2238914" cy="2238914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0A9B7276-5E94-6345-832B-EE5B6EC02E54}"/>
              </a:ext>
            </a:extLst>
          </p:cNvPr>
          <p:cNvSpPr txBox="1">
            <a:spLocks/>
          </p:cNvSpPr>
          <p:nvPr/>
        </p:nvSpPr>
        <p:spPr>
          <a:xfrm>
            <a:off x="644619" y="1928903"/>
            <a:ext cx="2429415" cy="88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>
                <a:latin typeface="Aileron Bold" pitchFamily="2" charset="77"/>
              </a:rPr>
              <a:t>Dielektrisch</a:t>
            </a:r>
          </a:p>
          <a:p>
            <a:pPr marL="0" indent="0">
              <a:buNone/>
            </a:pPr>
            <a:r>
              <a:rPr lang="de-DE" sz="2400" i="1" dirty="0"/>
              <a:t>Metallic</a:t>
            </a:r>
            <a:r>
              <a:rPr lang="de-DE" sz="2400" dirty="0"/>
              <a:t> = 0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AC2D00EB-8AF6-0641-80A8-F6755E17011E}"/>
              </a:ext>
            </a:extLst>
          </p:cNvPr>
          <p:cNvSpPr txBox="1">
            <a:spLocks/>
          </p:cNvSpPr>
          <p:nvPr/>
        </p:nvSpPr>
        <p:spPr>
          <a:xfrm>
            <a:off x="644618" y="4792573"/>
            <a:ext cx="2429415" cy="888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>
                <a:latin typeface="Aileron Bold" pitchFamily="2" charset="77"/>
              </a:rPr>
              <a:t>Metallisch</a:t>
            </a:r>
          </a:p>
          <a:p>
            <a:pPr marL="0" indent="0">
              <a:buNone/>
            </a:pPr>
            <a:r>
              <a:rPr lang="de-DE" sz="2400" i="1" dirty="0"/>
              <a:t>Metallic</a:t>
            </a:r>
            <a:r>
              <a:rPr lang="de-DE" sz="2400" dirty="0"/>
              <a:t> = 1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B2535A4-E5D8-6246-873D-16872EA73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53" y="3628278"/>
            <a:ext cx="2429415" cy="449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i="1" dirty="0"/>
              <a:t>Roughness</a:t>
            </a:r>
            <a:r>
              <a:rPr lang="de-DE" sz="2400" dirty="0"/>
              <a:t> = 0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73E4C19A-9C6D-5B40-A448-00F014EE84A6}"/>
              </a:ext>
            </a:extLst>
          </p:cNvPr>
          <p:cNvSpPr txBox="1">
            <a:spLocks/>
          </p:cNvSpPr>
          <p:nvPr/>
        </p:nvSpPr>
        <p:spPr>
          <a:xfrm>
            <a:off x="9574688" y="3619139"/>
            <a:ext cx="3776884" cy="44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i="1" dirty="0"/>
              <a:t>Roughness</a:t>
            </a:r>
            <a:r>
              <a:rPr lang="de-DE" sz="24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987173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383291-FE8C-9B4C-A941-7575F74C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Base Color</a:t>
            </a:r>
            <a:r>
              <a:rPr lang="de-DE" dirty="0"/>
              <a:t>: Welche Farbe hat das Material?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Roughness</a:t>
            </a:r>
            <a:r>
              <a:rPr lang="de-DE" dirty="0"/>
              <a:t>: Wie glatt ist das Material?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Metallness</a:t>
            </a:r>
            <a:r>
              <a:rPr lang="de-DE" dirty="0"/>
              <a:t>: Besteht das Objekt aus Metall oder nicht?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Dielektrisch oder metallisch?</a:t>
            </a:r>
          </a:p>
          <a:p>
            <a:pPr lvl="2"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Dielektrisch</a:t>
            </a:r>
            <a:r>
              <a:rPr lang="de-DE" dirty="0"/>
              <a:t>: Reflexion und Refraktion</a:t>
            </a:r>
          </a:p>
          <a:p>
            <a:pPr lvl="2">
              <a:lnSpc>
                <a:spcPct val="150000"/>
              </a:lnSpc>
            </a:pPr>
            <a:r>
              <a:rPr lang="de-DE" b="1" dirty="0">
                <a:latin typeface="Aileron Bold" pitchFamily="2" charset="77"/>
              </a:rPr>
              <a:t>Metallisch</a:t>
            </a:r>
            <a:r>
              <a:rPr lang="de-DE" dirty="0"/>
              <a:t>: Reflexion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9DAFB-79D3-D74E-81D8-E18C8C79FC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B5D27-93E4-1348-9689-C5A5C59E47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86675-4EDE-1348-AADA-693B42705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8CB743B-1521-3E4A-93DA-568452CA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Wichtigste Parameter von Shadern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7E94C7-7263-8748-8CBE-3230797DF7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3. Grundlegende Parameter von Shadern</a:t>
            </a:r>
          </a:p>
        </p:txBody>
      </p:sp>
    </p:spTree>
    <p:extLst>
      <p:ext uri="{BB962C8B-B14F-4D97-AF65-F5344CB8AC3E}">
        <p14:creationId xmlns:p14="http://schemas.microsoft.com/office/powerpoint/2010/main" val="156641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A0463-432E-9249-8CB7-78F738F1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Principled BSDF-Shader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145870-C237-444D-B9A3-8CC788B403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4. Principled BSDF Shader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25BDD2-F96E-E344-8B20-B64D8A155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5FB05F-0B3F-D440-BE0A-0DB93F9015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E5242E-F8ED-8345-9C39-05671FBF22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755A1594-7732-5E49-A071-208DB3B140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1382903"/>
            <a:ext cx="4194592" cy="4844311"/>
          </a:xfrm>
          <a:prstGeom prst="rect">
            <a:avLst/>
          </a:prstGeom>
        </p:spPr>
      </p:pic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C4732025-7A79-DF4A-B5E8-2EF8CF5CAB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4904" y="1512039"/>
            <a:ext cx="4194592" cy="4844311"/>
          </a:xfrm>
          <a:prstGeom prst="rect">
            <a:avLst/>
          </a:prstGeo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B9246EE-5D1C-AD48-A23E-6B4E20404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08" y="1253766"/>
            <a:ext cx="2213392" cy="51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8B20C-0C87-ED48-BD2E-9F22EA2B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FBEF5E-A479-334D-AF03-63B636567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Nutzen von Materialien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38BA46-2252-074D-AD00-777E0664B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Materialien, Texturen und Shader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CBA1A35-5617-CC4D-B962-1FA264DFD2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Grundlegende Parameter von Shadern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1F227-1992-154A-9B06-8BA1A5E2A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Principled BSDF-Shader</a:t>
            </a:r>
          </a:p>
        </p:txBody>
      </p:sp>
    </p:spTree>
    <p:extLst>
      <p:ext uri="{BB962C8B-B14F-4D97-AF65-F5344CB8AC3E}">
        <p14:creationId xmlns:p14="http://schemas.microsoft.com/office/powerpoint/2010/main" val="1958271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A0463-432E-9249-8CB7-78F738F1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Principled BSDF-Shader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145870-C237-444D-B9A3-8CC788B403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4. Principled BSDF Shader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25BDD2-F96E-E344-8B20-B64D8A155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19.10.21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5FB05F-0B3F-D440-BE0A-0DB93F9015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E5242E-F8ED-8345-9C39-05671FBF22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10" name="Inhaltsplatzhalter 8">
            <a:extLst>
              <a:ext uri="{FF2B5EF4-FFF2-40B4-BE49-F238E27FC236}">
                <a16:creationId xmlns:a16="http://schemas.microsoft.com/office/drawing/2014/main" id="{67E01E55-BC81-D845-BF96-DB49982F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08" y="1253766"/>
            <a:ext cx="2213392" cy="510258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016E3B4-F96B-9E4E-A37C-1D4171441A67}"/>
              </a:ext>
            </a:extLst>
          </p:cNvPr>
          <p:cNvSpPr txBox="1">
            <a:spLocks/>
          </p:cNvSpPr>
          <p:nvPr/>
        </p:nvSpPr>
        <p:spPr>
          <a:xfrm>
            <a:off x="2612608" y="1451728"/>
            <a:ext cx="8741192" cy="472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Aileron Bold" pitchFamily="2" charset="77"/>
              </a:rPr>
              <a:t>Base Color</a:t>
            </a:r>
            <a:r>
              <a:rPr lang="de-DE" dirty="0"/>
              <a:t>: Welche Farbe hat das Material?</a:t>
            </a:r>
          </a:p>
          <a:p>
            <a:endParaRPr lang="de-DE" dirty="0"/>
          </a:p>
          <a:p>
            <a:r>
              <a:rPr lang="de-DE" b="1" dirty="0">
                <a:latin typeface="Aileron Bold" pitchFamily="2" charset="77"/>
              </a:rPr>
              <a:t>Roughness</a:t>
            </a:r>
            <a:r>
              <a:rPr lang="de-DE" dirty="0"/>
              <a:t>: Wie glatt ist das Material?</a:t>
            </a:r>
          </a:p>
          <a:p>
            <a:pPr lvl="1"/>
            <a:r>
              <a:rPr lang="de-DE" dirty="0"/>
              <a:t>Glatt: 		Roughness ⟶ 0</a:t>
            </a:r>
          </a:p>
          <a:p>
            <a:pPr lvl="1"/>
            <a:r>
              <a:rPr lang="de-DE" dirty="0"/>
              <a:t>Rau: 		Roughness ⟶ 1</a:t>
            </a:r>
          </a:p>
          <a:p>
            <a:endParaRPr lang="de-DE" dirty="0"/>
          </a:p>
          <a:p>
            <a:r>
              <a:rPr lang="de-DE" b="1" dirty="0">
                <a:latin typeface="Aileron Bold" pitchFamily="2" charset="77"/>
              </a:rPr>
              <a:t>Metallness</a:t>
            </a:r>
            <a:r>
              <a:rPr lang="de-DE" dirty="0"/>
              <a:t>: Besteht das Objekt aus Metall oder nicht?</a:t>
            </a:r>
          </a:p>
          <a:p>
            <a:pPr lvl="1"/>
            <a:r>
              <a:rPr lang="de-DE" dirty="0"/>
              <a:t>Dielektrisch:	Metallic ⟶ 0</a:t>
            </a:r>
          </a:p>
          <a:p>
            <a:pPr lvl="1"/>
            <a:r>
              <a:rPr lang="de-DE" dirty="0"/>
              <a:t>Metallisch:	Metallic ⟶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1B7EBB-6836-5E46-A9A4-DEA3A0ED88E0}"/>
              </a:ext>
            </a:extLst>
          </p:cNvPr>
          <p:cNvSpPr/>
          <p:nvPr/>
        </p:nvSpPr>
        <p:spPr>
          <a:xfrm>
            <a:off x="199608" y="2130251"/>
            <a:ext cx="2213392" cy="311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9BFF7E-7432-8440-95C6-C2AC92004BBC}"/>
              </a:ext>
            </a:extLst>
          </p:cNvPr>
          <p:cNvSpPr/>
          <p:nvPr/>
        </p:nvSpPr>
        <p:spPr>
          <a:xfrm>
            <a:off x="240203" y="2833687"/>
            <a:ext cx="2213392" cy="311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CA5AF1-3349-7349-B975-ED90FA54CE26}"/>
              </a:ext>
            </a:extLst>
          </p:cNvPr>
          <p:cNvSpPr/>
          <p:nvPr/>
        </p:nvSpPr>
        <p:spPr>
          <a:xfrm>
            <a:off x="219906" y="3381374"/>
            <a:ext cx="2213392" cy="311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2"/>
              </a:solidFill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2F05A69E-08FA-1F4D-ADDA-C1BB0AE7E1CD}"/>
              </a:ext>
            </a:extLst>
          </p:cNvPr>
          <p:cNvCxnSpPr>
            <a:cxnSpLocks/>
          </p:cNvCxnSpPr>
          <p:nvPr/>
        </p:nvCxnSpPr>
        <p:spPr>
          <a:xfrm>
            <a:off x="2433298" y="2989436"/>
            <a:ext cx="336406" cy="15158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25E1726-58CC-834D-85E4-9A64D470E36A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2433298" y="2683565"/>
            <a:ext cx="336406" cy="8535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8F224300-5DB7-0B40-818A-AA4FB80747B0}"/>
              </a:ext>
            </a:extLst>
          </p:cNvPr>
          <p:cNvCxnSpPr>
            <a:cxnSpLocks/>
            <a:endCxn id="12" idx="6"/>
          </p:cNvCxnSpPr>
          <p:nvPr/>
        </p:nvCxnSpPr>
        <p:spPr>
          <a:xfrm flipH="1">
            <a:off x="2413000" y="1640868"/>
            <a:ext cx="356704" cy="6451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4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asse, drinnen, Geschirr, dunkel enthält.&#10;&#10;Automatisch generierte Beschreibung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das?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931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Kelch aus Bronze?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955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Becher aus Plastik?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69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Schale aus Holz?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29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C0B0A-9678-6244-9F48-E328B373C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062" y="1254125"/>
            <a:ext cx="5603875" cy="560387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2CF1445-A930-D349-903B-D7DB819B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Glas?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980DE6-78A3-A143-A503-A405F5C4C6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1. Nutzen von Materialien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5DD85B-D390-124F-B653-1ED9A77ADB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742678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871</Words>
  <Application>Microsoft Macintosh PowerPoint</Application>
  <PresentationFormat>Breitbild</PresentationFormat>
  <Paragraphs>314</Paragraphs>
  <Slides>40</Slides>
  <Notes>39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8" baseType="lpstr">
      <vt:lpstr>Aileron</vt:lpstr>
      <vt:lpstr>Aileron Black</vt:lpstr>
      <vt:lpstr>Aileron Bold</vt:lpstr>
      <vt:lpstr>Aileron Heavy</vt:lpstr>
      <vt:lpstr>Aileron Thin</vt:lpstr>
      <vt:lpstr>Arial</vt:lpstr>
      <vt:lpstr>Calibri</vt:lpstr>
      <vt:lpstr>Standard</vt:lpstr>
      <vt:lpstr>PowerPoint-Präsentation</vt:lpstr>
      <vt:lpstr>Materialien</vt:lpstr>
      <vt:lpstr>Ziel von Heute</vt:lpstr>
      <vt:lpstr>PowerPoint-Präsentation</vt:lpstr>
      <vt:lpstr>Was ist das?</vt:lpstr>
      <vt:lpstr>Ein Kelch aus Bronze?</vt:lpstr>
      <vt:lpstr>Ein Becher aus Plastik?</vt:lpstr>
      <vt:lpstr>Eine Schale aus Holz?</vt:lpstr>
      <vt:lpstr>Ein Glas?</vt:lpstr>
      <vt:lpstr>Ein Pappbecher?</vt:lpstr>
      <vt:lpstr>Eine Skulptur aus Knete?</vt:lpstr>
      <vt:lpstr>Ein Blumentopf aus Zement?</vt:lpstr>
      <vt:lpstr>Ein Blumentopf aus Granit?</vt:lpstr>
      <vt:lpstr>Ein Blumentopf aus Marmor?</vt:lpstr>
      <vt:lpstr>Eine Stoff-Figur?</vt:lpstr>
      <vt:lpstr>Etwas mit Gras überzogenes?</vt:lpstr>
      <vt:lpstr>Etwas aus Eingeweiden?</vt:lpstr>
      <vt:lpstr>Materialien machen den Unterschied</vt:lpstr>
      <vt:lpstr>Begrifflichkeiten</vt:lpstr>
      <vt:lpstr>Begrifflichkeiten</vt:lpstr>
      <vt:lpstr>Derselbe Shader - unterschiedliche Parameter</vt:lpstr>
      <vt:lpstr>Dieselbe Textur - unterschiedliche Parameter</vt:lpstr>
      <vt:lpstr>Dieselbe Textur - unterschiedliche Shader</vt:lpstr>
      <vt:lpstr>Unterschiedliche Texturen – derselbe Shader</vt:lpstr>
      <vt:lpstr>Ähnliche Materialien, unterschiedliche Shader</vt:lpstr>
      <vt:lpstr>Wichtigste Parameter von Shadern</vt:lpstr>
      <vt:lpstr>Worin unterscheiden sich diese Objekte?</vt:lpstr>
      <vt:lpstr>Wichtigste Parameter von Shadern</vt:lpstr>
      <vt:lpstr>Worin unterscheiden sich diese Objekte?</vt:lpstr>
      <vt:lpstr>Lichtbrechung bei Roughness</vt:lpstr>
      <vt:lpstr>Beispiel Gold</vt:lpstr>
      <vt:lpstr>Worin unterscheiden sich diese Objekte?</vt:lpstr>
      <vt:lpstr>Wichtigste Parameter von Shadern</vt:lpstr>
      <vt:lpstr>Worin unterscheiden sich diese Objekte?</vt:lpstr>
      <vt:lpstr>Reflexion – spekulare Reflexion</vt:lpstr>
      <vt:lpstr>Refraktion – Diffuse Reflexion</vt:lpstr>
      <vt:lpstr>Metall und Roughness</vt:lpstr>
      <vt:lpstr>Wichtigste Parameter von Shadern</vt:lpstr>
      <vt:lpstr>Der Principled BSDF-Shader</vt:lpstr>
      <vt:lpstr>Der Principled BSDF-Shader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82</cp:revision>
  <dcterms:created xsi:type="dcterms:W3CDTF">2021-06-17T16:14:48Z</dcterms:created>
  <dcterms:modified xsi:type="dcterms:W3CDTF">2025-03-09T16:29:16Z</dcterms:modified>
</cp:coreProperties>
</file>